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C4EE"/>
    <a:srgbClr val="B652B8"/>
    <a:srgbClr val="2676BA"/>
    <a:srgbClr val="704F75"/>
    <a:srgbClr val="006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D2E9E-92B5-4079-A2BF-5596094DFAA2}" v="9" dt="2022-11-02T06:06:27.4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8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[Statistics_Homeless.xlsx]Sheet2!$B$1</c:f>
              <c:strCache>
                <c:ptCount val="1"/>
                <c:pt idx="0">
                  <c:v>Overall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[Statistics_Homeless.xlsx]Sheet2!$A$2:$A$10</c:f>
              <c:numCache>
                <c:formatCode>General</c:formatCode>
                <c:ptCount val="9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</c:numCache>
            </c:numRef>
          </c:cat>
          <c:val>
            <c:numRef>
              <c:f>[Statistics_Homeless.xlsx]Sheet2!$B$2:$B$10</c:f>
              <c:numCache>
                <c:formatCode>General</c:formatCode>
                <c:ptCount val="9"/>
                <c:pt idx="0">
                  <c:v>2755</c:v>
                </c:pt>
                <c:pt idx="1">
                  <c:v>2597</c:v>
                </c:pt>
                <c:pt idx="2">
                  <c:v>2335</c:v>
                </c:pt>
                <c:pt idx="3">
                  <c:v>2078</c:v>
                </c:pt>
                <c:pt idx="4">
                  <c:v>1769</c:v>
                </c:pt>
                <c:pt idx="5">
                  <c:v>1965</c:v>
                </c:pt>
                <c:pt idx="6">
                  <c:v>1595</c:v>
                </c:pt>
                <c:pt idx="7">
                  <c:v>1379</c:v>
                </c:pt>
                <c:pt idx="8">
                  <c:v>1691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37-4396-A8BB-651C129F3025}"/>
            </c:ext>
          </c:extLst>
        </c:ser>
        <c:ser>
          <c:idx val="1"/>
          <c:order val="1"/>
          <c:tx>
            <c:strRef>
              <c:f>[Statistics_Homeless.xlsx]Sheet2!$C$1</c:f>
              <c:strCache>
                <c:ptCount val="1"/>
                <c:pt idx="0">
                  <c:v>Shaltered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[Statistics_Homeless.xlsx]Sheet2!$A$2:$A$10</c:f>
              <c:numCache>
                <c:formatCode>General</c:formatCode>
                <c:ptCount val="9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</c:numCache>
            </c:numRef>
          </c:cat>
          <c:val>
            <c:numRef>
              <c:f>[Statistics_Homeless.xlsx]Sheet2!$C$2:$C$10</c:f>
              <c:numCache>
                <c:formatCode>General</c:formatCode>
                <c:ptCount val="9"/>
                <c:pt idx="0">
                  <c:v>2473</c:v>
                </c:pt>
                <c:pt idx="1">
                  <c:v>2446</c:v>
                </c:pt>
                <c:pt idx="2">
                  <c:v>2142</c:v>
                </c:pt>
                <c:pt idx="3">
                  <c:v>1858</c:v>
                </c:pt>
                <c:pt idx="4">
                  <c:v>1611</c:v>
                </c:pt>
                <c:pt idx="5">
                  <c:v>1879</c:v>
                </c:pt>
                <c:pt idx="6">
                  <c:v>1503</c:v>
                </c:pt>
                <c:pt idx="7">
                  <c:v>1293</c:v>
                </c:pt>
                <c:pt idx="8">
                  <c:v>1489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37-4396-A8BB-651C129F3025}"/>
            </c:ext>
          </c:extLst>
        </c:ser>
        <c:ser>
          <c:idx val="2"/>
          <c:order val="2"/>
          <c:tx>
            <c:strRef>
              <c:f>[Statistics_Homeless.xlsx]Sheet2!$D$1</c:f>
              <c:strCache>
                <c:ptCount val="1"/>
                <c:pt idx="0">
                  <c:v>Unshaltered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numRef>
              <c:f>[Statistics_Homeless.xlsx]Sheet2!$A$2:$A$10</c:f>
              <c:numCache>
                <c:formatCode>General</c:formatCode>
                <c:ptCount val="9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</c:numCache>
            </c:numRef>
          </c:cat>
          <c:val>
            <c:numRef>
              <c:f>[Statistics_Homeless.xlsx]Sheet2!$D$2:$D$10</c:f>
              <c:numCache>
                <c:formatCode>General</c:formatCode>
                <c:ptCount val="9"/>
                <c:pt idx="0">
                  <c:v>282</c:v>
                </c:pt>
                <c:pt idx="1">
                  <c:v>151</c:v>
                </c:pt>
                <c:pt idx="2">
                  <c:v>193</c:v>
                </c:pt>
                <c:pt idx="3">
                  <c:v>220</c:v>
                </c:pt>
                <c:pt idx="4">
                  <c:v>158</c:v>
                </c:pt>
                <c:pt idx="5">
                  <c:v>86</c:v>
                </c:pt>
                <c:pt idx="6">
                  <c:v>86</c:v>
                </c:pt>
                <c:pt idx="7">
                  <c:v>86</c:v>
                </c:pt>
                <c:pt idx="8">
                  <c:v>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37-4396-A8BB-651C129F30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45626240"/>
        <c:axId val="845628864"/>
      </c:barChart>
      <c:lineChart>
        <c:grouping val="standard"/>
        <c:varyColors val="0"/>
        <c:ser>
          <c:idx val="3"/>
          <c:order val="3"/>
          <c:tx>
            <c:strRef>
              <c:f>[Statistics_Homeless.xlsx]Sheet2!$E$1</c:f>
              <c:strCache>
                <c:ptCount val="1"/>
                <c:pt idx="0">
                  <c:v>Increase Rate</c:v>
                </c:pt>
              </c:strCache>
            </c:strRef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Lbls>
            <c:dLbl>
              <c:idx val="2"/>
              <c:layout>
                <c:manualLayout>
                  <c:x val="-4.8096128951981398E-2"/>
                  <c:y val="5.12644742936544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37-4396-A8BB-651C129F30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[Statistics_Homeless.xlsx]Sheet2!$A$2:$A$10</c:f>
              <c:numCache>
                <c:formatCode>General</c:formatCode>
                <c:ptCount val="9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</c:numCache>
            </c:numRef>
          </c:cat>
          <c:val>
            <c:numRef>
              <c:f>[Statistics_Homeless.xlsx]Sheet2!$E$2:$E$10</c:f>
              <c:numCache>
                <c:formatCode>0.0%</c:formatCode>
                <c:ptCount val="9"/>
                <c:pt idx="1">
                  <c:v>-5.7350272232304933E-2</c:v>
                </c:pt>
                <c:pt idx="2">
                  <c:v>-0.10088563727377742</c:v>
                </c:pt>
                <c:pt idx="3">
                  <c:v>-0.11006423982869384</c:v>
                </c:pt>
                <c:pt idx="4">
                  <c:v>-0.14870067372473528</c:v>
                </c:pt>
                <c:pt idx="5">
                  <c:v>0.11079706048615034</c:v>
                </c:pt>
                <c:pt idx="6">
                  <c:v>-0.18829516539440205</c:v>
                </c:pt>
                <c:pt idx="7">
                  <c:v>-0.13542319749216303</c:v>
                </c:pt>
                <c:pt idx="8">
                  <c:v>0.22625090645395218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537-4396-A8BB-651C129F30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1702784"/>
        <c:axId val="691702456"/>
      </c:lineChart>
      <c:catAx>
        <c:axId val="845626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5628864"/>
        <c:crosses val="autoZero"/>
        <c:auto val="1"/>
        <c:lblAlgn val="ctr"/>
        <c:lblOffset val="100"/>
        <c:noMultiLvlLbl val="0"/>
      </c:catAx>
      <c:valAx>
        <c:axId val="84562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5626240"/>
        <c:crosses val="autoZero"/>
        <c:crossBetween val="between"/>
      </c:valAx>
      <c:valAx>
        <c:axId val="691702456"/>
        <c:scaling>
          <c:orientation val="minMax"/>
          <c:max val="0.5"/>
          <c:min val="-2"/>
        </c:scaling>
        <c:delete val="0"/>
        <c:axPos val="r"/>
        <c:numFmt formatCode="0%" sourceLinked="0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91702784"/>
        <c:crosses val="max"/>
        <c:crossBetween val="between"/>
      </c:valAx>
      <c:catAx>
        <c:axId val="69170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170245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solidFill>
      <a:sysClr val="window" lastClr="FFFFFF"/>
    </a:solidFill>
    <a:ln w="6350">
      <a:solidFill>
        <a:srgbClr val="E7E6E6">
          <a:lumMod val="75000"/>
        </a:srgbClr>
      </a:solidFill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3A12-7975-589A-9436-1C04E60A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A2973C12-C7EF-4F9E-981F-694F1D2526C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342671-FEF7-6CA2-4ED7-DAC228F348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581" y="6388433"/>
            <a:ext cx="2192839" cy="300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643AA7-144A-7095-490E-F5378BE4AF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122" y="2569869"/>
            <a:ext cx="2857901" cy="129558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7B662E-721A-57D1-3804-0498B1C743D6}"/>
              </a:ext>
            </a:extLst>
          </p:cNvPr>
          <p:cNvCxnSpPr>
            <a:cxnSpLocks/>
          </p:cNvCxnSpPr>
          <p:nvPr userDrawn="1"/>
        </p:nvCxnSpPr>
        <p:spPr>
          <a:xfrm>
            <a:off x="44606" y="0"/>
            <a:ext cx="0" cy="6858000"/>
          </a:xfrm>
          <a:prstGeom prst="line">
            <a:avLst/>
          </a:prstGeom>
          <a:ln w="92075">
            <a:solidFill>
              <a:srgbClr val="267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935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2D60-BFD0-10E1-2645-36D906A2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645B3-AAD1-5C6A-604E-34C7F3D3C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05549-086D-AC31-399A-373AE149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3838-27C1-4206-8932-D617B80E153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BFA59-87FE-301B-BA46-30282311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4BC91-1661-D81D-F8EE-CAC50652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3C12-C7EF-4F9E-981F-694F1D252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2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CF27B-1358-4F38-6170-842992A15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5955B-0245-4F68-BDAA-F39931D22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D356D-C29F-6930-F2C9-1584CD13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3838-27C1-4206-8932-D617B80E153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01484-BCC6-5ABB-033D-F10FF3CB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82B6F-A2B3-D32E-BF05-D473325C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3C12-C7EF-4F9E-981F-694F1D252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48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DF7055B-26FF-5243-4637-16E4A7787264}"/>
              </a:ext>
            </a:extLst>
          </p:cNvPr>
          <p:cNvGrpSpPr/>
          <p:nvPr userDrawn="1"/>
        </p:nvGrpSpPr>
        <p:grpSpPr>
          <a:xfrm>
            <a:off x="90627" y="0"/>
            <a:ext cx="12101372" cy="6858000"/>
            <a:chOff x="90627" y="0"/>
            <a:chExt cx="12101372" cy="6858000"/>
          </a:xfrm>
        </p:grpSpPr>
        <p:pic>
          <p:nvPicPr>
            <p:cNvPr id="7" name="Picture 8" descr="THE COAT — EMPOWERMENT PLAN">
              <a:extLst>
                <a:ext uri="{FF2B5EF4-FFF2-40B4-BE49-F238E27FC236}">
                  <a16:creationId xmlns:a16="http://schemas.microsoft.com/office/drawing/2014/main" id="{4C1C740F-A15B-6B6A-340D-FB91FEE1ABE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628" y="0"/>
              <a:ext cx="12101371" cy="228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Adorable Kids Helping Homeless People - Cute Kids Videos - YouTube">
              <a:extLst>
                <a:ext uri="{FF2B5EF4-FFF2-40B4-BE49-F238E27FC236}">
                  <a16:creationId xmlns:a16="http://schemas.microsoft.com/office/drawing/2014/main" id="{A14B486B-CC66-87BB-D3F1-2F2DA4B49A8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628" y="2286918"/>
              <a:ext cx="12101371" cy="2284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 descr="Coats that Double as Sleeping Bags Are Keeping the Homeless Warm This  Winter - Racked">
              <a:extLst>
                <a:ext uri="{FF2B5EF4-FFF2-40B4-BE49-F238E27FC236}">
                  <a16:creationId xmlns:a16="http://schemas.microsoft.com/office/drawing/2014/main" id="{B8E63E02-BAD3-F29C-2354-A9936EAF95C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627" y="4571082"/>
              <a:ext cx="12098657" cy="228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D1A22E-3077-A677-C8AA-88E154ADA0F9}"/>
              </a:ext>
            </a:extLst>
          </p:cNvPr>
          <p:cNvSpPr/>
          <p:nvPr userDrawn="1"/>
        </p:nvSpPr>
        <p:spPr>
          <a:xfrm>
            <a:off x="90627" y="0"/>
            <a:ext cx="12101373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D88629-DFE7-6E8B-1AC1-B644469C93F2}"/>
              </a:ext>
            </a:extLst>
          </p:cNvPr>
          <p:cNvCxnSpPr>
            <a:cxnSpLocks/>
          </p:cNvCxnSpPr>
          <p:nvPr userDrawn="1"/>
        </p:nvCxnSpPr>
        <p:spPr>
          <a:xfrm>
            <a:off x="44606" y="0"/>
            <a:ext cx="0" cy="6858000"/>
          </a:xfrm>
          <a:prstGeom prst="line">
            <a:avLst/>
          </a:prstGeom>
          <a:ln w="92075">
            <a:solidFill>
              <a:srgbClr val="267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5BBF58F-08DA-B7CE-99BC-D0FCDD93BD9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42" y="6391000"/>
            <a:ext cx="1993490" cy="273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04CB05-520B-7B39-3618-91A20982358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clrChange>
              <a:clrFrom>
                <a:srgbClr val="0067AC"/>
              </a:clrFrom>
              <a:clrTo>
                <a:srgbClr val="0067A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399" y="50412"/>
            <a:ext cx="1586995" cy="8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8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E389-FB1E-95D5-09E3-78E1473A0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A635A-29C7-CB96-55AA-B5B59ECF1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38A23-48F6-29D2-F6A3-7AC4C797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3838-27C1-4206-8932-D617B80E153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D2EF-0C71-17F6-D3F9-1FC6071C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4DC4D-CE2D-6C06-643B-D7434EE1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3C12-C7EF-4F9E-981F-694F1D252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49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DF4D-017B-DD88-1BB4-F516F62B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1EA09-F611-6520-7D6A-609B2EA07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F406C-895B-17CC-524F-F08795BEB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91E3B-AE74-12DB-8AD1-0F1DD8015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3838-27C1-4206-8932-D617B80E153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B4356-8AC2-7F4F-CDBA-4B7E792B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D6286-F19C-C88B-1CD1-610ECB8F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3C12-C7EF-4F9E-981F-694F1D252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130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1976-BB43-29D7-CAA0-BF3FE826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EF4C-28FC-DE71-8A94-9CC1BB204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66F6A-CC52-5A9E-7B83-42A87DEC3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9C67D-C801-BAE7-D019-740109930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7C8F3F-A73F-B47E-30F1-13210C2EF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48CB3-84D2-7067-35CD-000FB6AA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3838-27C1-4206-8932-D617B80E153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FE9B9E-0050-4C05-231A-7B448FDE9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A8F44-038C-F605-4708-E82791D5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3C12-C7EF-4F9E-981F-694F1D252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9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8E0F-A6C7-27A5-03FB-294F05D9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5D4B4-6336-7F2F-A039-EDE3755D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3838-27C1-4206-8932-D617B80E153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90772-962C-2CBE-6EBB-BDA16B62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FB317-3B25-22E8-6738-6C5EBBDE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3C12-C7EF-4F9E-981F-694F1D252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292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AC5282-E219-909C-9836-D2C377EEB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3838-27C1-4206-8932-D617B80E153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539F0A-7981-14D3-3CA7-95F44A2A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260A-D322-0AF9-6CE2-56A51CB0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3C12-C7EF-4F9E-981F-694F1D252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52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DA08-B90A-52E3-B376-9BDDD7C5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D376B-77CF-7B70-0647-88644181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400E5-54CB-1734-4FC0-575BB442F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90A8D-6A07-FFB5-4E63-F6B01F9F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3838-27C1-4206-8932-D617B80E153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C923F-A26F-2AFF-8706-4E4F10050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B840C-B250-B8E2-8035-5A7E6937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3C12-C7EF-4F9E-981F-694F1D252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6390-943D-5C67-031C-BF74D4B9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14B07-42CE-AC4E-A5CF-34E2C1565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0704D-2BE9-5665-DCDB-5057ACC4D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F1839-EBF1-0394-A111-17C94D4C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3838-27C1-4206-8932-D617B80E153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79054-D718-F3FA-0C66-8045E131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B1E4E-39EC-6C1C-E3B7-A30DD0973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73C12-C7EF-4F9E-981F-694F1D252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04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D0452B-FA96-BDE0-2AC2-5ED9131D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DF27A-B3EA-EA20-9FDA-0C19C29A7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C0A0B-D2BC-DED1-0D93-401577AF7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A3838-27C1-4206-8932-D617B80E153D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9F11D-63E4-1E52-3A5E-70261BE21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A39D-348A-0E4B-F46B-A2F23BE85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73C12-C7EF-4F9E-981F-694F1D252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0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8605530-6A5F-7159-7B0C-E86C1B043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parallelogram">
            <a:avLst>
              <a:gd name="adj" fmla="val 68090"/>
            </a:avLst>
          </a:prstGeom>
        </p:spPr>
      </p:pic>
      <p:sp>
        <p:nvSpPr>
          <p:cNvPr id="1024" name="Rectangle 1023">
            <a:extLst>
              <a:ext uri="{FF2B5EF4-FFF2-40B4-BE49-F238E27FC236}">
                <a16:creationId xmlns:a16="http://schemas.microsoft.com/office/drawing/2014/main" id="{4445CC56-F45B-AF91-6F4A-B55BE633BD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8A387EE-3A73-3C4E-BE3A-7EE82A29EC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305" y="263100"/>
            <a:ext cx="3884747" cy="5331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6429F2-E2F6-717B-5435-2209B0E5EE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67AC"/>
              </a:clrFrom>
              <a:clrTo>
                <a:srgbClr val="0067A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394" y="5234380"/>
            <a:ext cx="3092606" cy="1623620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B6651B96-4744-F5E1-37CD-0BF75556704B}"/>
              </a:ext>
            </a:extLst>
          </p:cNvPr>
          <p:cNvSpPr txBox="1"/>
          <p:nvPr/>
        </p:nvSpPr>
        <p:spPr>
          <a:xfrm flipH="1">
            <a:off x="4861931" y="2396841"/>
            <a:ext cx="6969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b="1" i="1">
                <a:solidFill>
                  <a:schemeClr val="bg1"/>
                </a:solidFill>
                <a:latin typeface="Avenir Next LT Pro" panose="020B0504020202020204" pitchFamily="34" charset="0"/>
              </a:rPr>
              <a:t>We need Lions!</a:t>
            </a:r>
            <a:endParaRPr lang="ko-KR" altLang="en-US" sz="5400" b="1" i="1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B76F8D0-645C-B82D-C2D2-9964D0896CEA}"/>
              </a:ext>
            </a:extLst>
          </p:cNvPr>
          <p:cNvSpPr txBox="1"/>
          <p:nvPr/>
        </p:nvSpPr>
        <p:spPr>
          <a:xfrm>
            <a:off x="1895707" y="3198167"/>
            <a:ext cx="99022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3200" b="1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Proposal for </a:t>
            </a:r>
            <a:r>
              <a:rPr lang="en-US" altLang="ko-KR" sz="3200" b="1" i="1">
                <a:solidFill>
                  <a:schemeClr val="bg1"/>
                </a:solidFill>
                <a:latin typeface="Arial" panose="020B0604020202020204" pitchFamily="34" charset="0"/>
              </a:rPr>
              <a:t>CSR</a:t>
            </a:r>
            <a:r>
              <a:rPr lang="en-US" altLang="ko-KR" sz="3200" b="1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Marketing for Lions</a:t>
            </a:r>
            <a:endParaRPr lang="ko-KR" altLang="en-US" sz="3200" b="1" i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68BB52-70CE-5219-5033-3E962C0EA66A}"/>
              </a:ext>
            </a:extLst>
          </p:cNvPr>
          <p:cNvSpPr txBox="1"/>
          <p:nvPr/>
        </p:nvSpPr>
        <p:spPr>
          <a:xfrm>
            <a:off x="0" y="6046190"/>
            <a:ext cx="5800695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Hult International Business School – Master of Business Analytics</a:t>
            </a:r>
          </a:p>
          <a:p>
            <a:r>
              <a:rPr lang="en-US" altLang="ko-KR" sz="1200" b="1" i="1" dirty="0">
                <a:solidFill>
                  <a:schemeClr val="bg1"/>
                </a:solidFill>
                <a:latin typeface="Arial" panose="020B0604020202020204" pitchFamily="34" charset="0"/>
              </a:rPr>
              <a:t>Communication &amp; Collaboration I: Personal Impact</a:t>
            </a:r>
            <a:endParaRPr lang="en-US" altLang="ko-KR" sz="1200" b="1" i="1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1200" b="1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Team 12 [Scifi</a:t>
            </a:r>
            <a:r>
              <a:rPr lang="en-US" altLang="ko-KR" sz="1200" b="1" i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en-US" altLang="ko-KR" sz="1200" b="1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2]</a:t>
            </a:r>
          </a:p>
          <a:p>
            <a:r>
              <a:rPr lang="en-US" altLang="ko-KR" sz="1100" i="1" dirty="0" err="1">
                <a:solidFill>
                  <a:schemeClr val="bg1"/>
                </a:solidFill>
                <a:latin typeface="Arial" panose="020B0604020202020204" pitchFamily="34" charset="0"/>
              </a:rPr>
              <a:t>Sreekar</a:t>
            </a:r>
            <a:r>
              <a:rPr lang="en-US" altLang="ko-KR" sz="1100" i="1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i="1" dirty="0" err="1">
                <a:solidFill>
                  <a:schemeClr val="bg1"/>
                </a:solidFill>
                <a:latin typeface="Arial" panose="020B0604020202020204" pitchFamily="34" charset="0"/>
              </a:rPr>
              <a:t>Bathula</a:t>
            </a:r>
            <a:r>
              <a:rPr lang="en-US" altLang="ko-KR" sz="1100" i="1" dirty="0">
                <a:solidFill>
                  <a:schemeClr val="bg1"/>
                </a:solidFill>
                <a:latin typeface="Arial" panose="020B0604020202020204" pitchFamily="34" charset="0"/>
              </a:rPr>
              <a:t>, Yunsik Choung, Jing Li, </a:t>
            </a:r>
            <a:r>
              <a:rPr lang="en-US" altLang="ko-KR" sz="1100" i="1" dirty="0" err="1">
                <a:solidFill>
                  <a:schemeClr val="bg1"/>
                </a:solidFill>
                <a:latin typeface="Arial" panose="020B0604020202020204" pitchFamily="34" charset="0"/>
              </a:rPr>
              <a:t>Tangina</a:t>
            </a:r>
            <a:r>
              <a:rPr lang="en-US" altLang="ko-KR" sz="1100" i="1" dirty="0">
                <a:solidFill>
                  <a:schemeClr val="bg1"/>
                </a:solidFill>
                <a:latin typeface="Arial" panose="020B0604020202020204" pitchFamily="34" charset="0"/>
              </a:rPr>
              <a:t> Parvez</a:t>
            </a:r>
            <a:endParaRPr lang="ko-KR" altLang="en-US" sz="11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6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2018-4C3B-F7E7-BEB2-654CFB37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30" y="-2"/>
            <a:ext cx="12193860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0DBA09-5071-5990-314B-38C618B73D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0A7C3-934A-5118-BFAF-ECD50F3C9E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35" y="6168443"/>
            <a:ext cx="2918668" cy="40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418279-84B8-8DB0-E8E0-90481F591F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67AC"/>
              </a:clrFrom>
              <a:clrTo>
                <a:srgbClr val="0067A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726" y="5952142"/>
            <a:ext cx="1586995" cy="833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709D86-C708-FDE7-4ABB-6441C580FFC5}"/>
              </a:ext>
            </a:extLst>
          </p:cNvPr>
          <p:cNvSpPr txBox="1"/>
          <p:nvPr/>
        </p:nvSpPr>
        <p:spPr>
          <a:xfrm flipH="1">
            <a:off x="4828478" y="2842890"/>
            <a:ext cx="6969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400" b="1" i="1">
                <a:solidFill>
                  <a:schemeClr val="bg1"/>
                </a:solidFill>
                <a:latin typeface="Avenir Next LT Pro" panose="020B0504020202020204" pitchFamily="34" charset="0"/>
              </a:rPr>
              <a:t>Thank You Lions</a:t>
            </a:r>
            <a:endParaRPr lang="ko-KR" altLang="en-US" sz="5400" b="1" i="1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9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33D1C5-5395-F1C7-A801-9ECD9E94EB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638146-D9D9-ECB9-F7C9-A0AEC1DF09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B8C53-DB3B-26E2-C5B0-99DDF27F2F3C}"/>
              </a:ext>
            </a:extLst>
          </p:cNvPr>
          <p:cNvSpPr txBox="1"/>
          <p:nvPr/>
        </p:nvSpPr>
        <p:spPr>
          <a:xfrm>
            <a:off x="7861610" y="735980"/>
            <a:ext cx="370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i="1">
                <a:solidFill>
                  <a:schemeClr val="bg1"/>
                </a:solidFill>
                <a:latin typeface="Avenir Next LT Pro" panose="020B0504020202020204" pitchFamily="34" charset="0"/>
              </a:rPr>
              <a:t>CONTENTS</a:t>
            </a:r>
            <a:endParaRPr lang="ko-KR" altLang="en-US" sz="4000" b="1" i="1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EB7F7-513C-5C39-4BEF-9FBD57A6A7A7}"/>
              </a:ext>
            </a:extLst>
          </p:cNvPr>
          <p:cNvSpPr txBox="1"/>
          <p:nvPr/>
        </p:nvSpPr>
        <p:spPr>
          <a:xfrm>
            <a:off x="4867275" y="1797784"/>
            <a:ext cx="6696540" cy="3347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i="0" u="none" strike="noStrike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Introduce About Previous Work between TEP and Lions</a:t>
            </a:r>
          </a:p>
          <a:p>
            <a:pPr algn="r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i="0" u="none" strike="noStrike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Exacerbation after the Pandemic</a:t>
            </a:r>
          </a:p>
          <a:p>
            <a:pPr algn="r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i="0" u="none" strike="noStrike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What do we want to support?</a:t>
            </a:r>
          </a:p>
          <a:p>
            <a:pPr algn="r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i="0" u="none" strike="noStrike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CSR Marketing Strategies</a:t>
            </a:r>
          </a:p>
          <a:p>
            <a:pPr algn="r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i="0" u="none" strike="noStrike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Funding</a:t>
            </a:r>
          </a:p>
          <a:p>
            <a:pPr algn="r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i="0" u="none" strike="noStrike">
                <a:solidFill>
                  <a:schemeClr val="bg1"/>
                </a:solidFill>
                <a:effectLst/>
                <a:latin typeface="Arial Nova Cond Light" panose="020B0306020202020204" pitchFamily="34" charset="0"/>
              </a:rPr>
              <a:t>What will become True?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045736-4FFD-8D0E-588E-1EC594B22587}"/>
              </a:ext>
            </a:extLst>
          </p:cNvPr>
          <p:cNvCxnSpPr/>
          <p:nvPr/>
        </p:nvCxnSpPr>
        <p:spPr>
          <a:xfrm>
            <a:off x="9913434" y="1694985"/>
            <a:ext cx="1505415" cy="0"/>
          </a:xfrm>
          <a:prstGeom prst="line">
            <a:avLst/>
          </a:prstGeom>
          <a:ln w="190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FAD567-96D2-24BA-64EF-9CA0D24ED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35" y="6188609"/>
            <a:ext cx="2918668" cy="400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D6BA4-25FA-1826-0FDA-6D8EA7C956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67AC"/>
              </a:clrFrom>
              <a:clrTo>
                <a:srgbClr val="0067A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4726" y="5952142"/>
            <a:ext cx="1586995" cy="83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E528D-7DA5-24D8-3334-19682B3417B3}"/>
              </a:ext>
            </a:extLst>
          </p:cNvPr>
          <p:cNvSpPr txBox="1"/>
          <p:nvPr/>
        </p:nvSpPr>
        <p:spPr>
          <a:xfrm>
            <a:off x="66906" y="0"/>
            <a:ext cx="12125093" cy="814039"/>
          </a:xfrm>
          <a:prstGeom prst="rect">
            <a:avLst/>
          </a:prstGeom>
          <a:noFill/>
        </p:spPr>
        <p:txBody>
          <a:bodyPr wrap="square" lIns="182880" tIns="91440" rIns="182880" bIns="91440"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1" u="none" strike="noStrike">
                <a:solidFill>
                  <a:schemeClr val="tx2"/>
                </a:solidFill>
                <a:effectLst/>
                <a:latin typeface="Avenir Next LT Pro" panose="020B0504020202020204" pitchFamily="34" charset="0"/>
              </a:rPr>
              <a:t>Introduce About Previous Work between TEP and Lions</a:t>
            </a:r>
            <a:endParaRPr lang="ko-KR" altLang="en-US" sz="2800" b="1" i="1">
              <a:solidFill>
                <a:schemeClr val="tx2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E8335-6371-B113-D54D-A1B5EE9437E1}"/>
              </a:ext>
            </a:extLst>
          </p:cNvPr>
          <p:cNvSpPr txBox="1"/>
          <p:nvPr/>
        </p:nvSpPr>
        <p:spPr>
          <a:xfrm>
            <a:off x="441893" y="972860"/>
            <a:ext cx="5656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i="1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Empowerment Plan Family Day Photos</a:t>
            </a:r>
            <a:endParaRPr lang="en-US" altLang="ko-KR" b="0" i="1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02077E-CD71-69E3-ABFA-1B6896F17A40}"/>
              </a:ext>
            </a:extLst>
          </p:cNvPr>
          <p:cNvSpPr txBox="1"/>
          <p:nvPr/>
        </p:nvSpPr>
        <p:spPr>
          <a:xfrm>
            <a:off x="6803939" y="972860"/>
            <a:ext cx="5057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i="1" u="none" strike="noStrike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Empowerment Plan Coat Distribution</a:t>
            </a:r>
            <a:endParaRPr lang="en-US" altLang="ko-KR" b="0" i="1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F02D414-09F3-77FF-009F-B6F21B7AF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70753" y="4084429"/>
            <a:ext cx="5718349" cy="217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A43866D-61DD-A605-A11B-87C903C3D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73652" y="1527045"/>
            <a:ext cx="5718348" cy="25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9FEDF5-6EE9-9452-7DA8-ACE6FE551731}"/>
              </a:ext>
            </a:extLst>
          </p:cNvPr>
          <p:cNvGrpSpPr/>
          <p:nvPr/>
        </p:nvGrpSpPr>
        <p:grpSpPr>
          <a:xfrm>
            <a:off x="66905" y="1527418"/>
            <a:ext cx="6406747" cy="4730507"/>
            <a:chOff x="66905" y="1527418"/>
            <a:chExt cx="6406747" cy="4730507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60CAD78-3FAD-EDA6-365D-6C98571C5E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358360" y="1527418"/>
              <a:ext cx="3115292" cy="4730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BC91C47-3BD2-00F4-7AB6-7EC6D276ED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905" y="1527419"/>
              <a:ext cx="3291455" cy="473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F2DFEC-4C2A-34C6-5A21-1D7DD46CBCCA}"/>
              </a:ext>
            </a:extLst>
          </p:cNvPr>
          <p:cNvSpPr txBox="1"/>
          <p:nvPr/>
        </p:nvSpPr>
        <p:spPr>
          <a:xfrm>
            <a:off x="66905" y="1527045"/>
            <a:ext cx="4819420" cy="73866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274320" tIns="182880" rIns="274320" bIns="182880">
            <a:spAutoFit/>
          </a:bodyPr>
          <a:lstStyle/>
          <a:p>
            <a:r>
              <a:rPr lang="en-US" altLang="ko-KR" sz="12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Empowerment Plan joining </a:t>
            </a:r>
            <a:r>
              <a:rPr lang="en-US" altLang="ko-KR" sz="1200" b="0" i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Roary</a:t>
            </a:r>
            <a:r>
              <a:rPr lang="en-US" altLang="ko-KR" sz="12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the Detroit Lions Cheerleaders for a day of fun and games at Ford Field.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049BF-3B5C-3073-70A9-18F7BC249D91}"/>
              </a:ext>
            </a:extLst>
          </p:cNvPr>
          <p:cNvSpPr txBox="1"/>
          <p:nvPr/>
        </p:nvSpPr>
        <p:spPr>
          <a:xfrm>
            <a:off x="6808942" y="5506908"/>
            <a:ext cx="5385163" cy="73866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274320" tIns="182880" rIns="274320" bIns="182880">
            <a:spAutoFit/>
          </a:bodyPr>
          <a:lstStyle/>
          <a:p>
            <a:pPr algn="r"/>
            <a:r>
              <a:rPr lang="en-US" altLang="ko-KR" sz="12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Lions Legends and players distributed sleeping bag coats to Detroiters experiencing homelessness in partnership with the Empowerment Plan.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7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E528D-7DA5-24D8-3334-19682B3417B3}"/>
              </a:ext>
            </a:extLst>
          </p:cNvPr>
          <p:cNvSpPr txBox="1"/>
          <p:nvPr/>
        </p:nvSpPr>
        <p:spPr>
          <a:xfrm>
            <a:off x="66906" y="0"/>
            <a:ext cx="12125093" cy="814039"/>
          </a:xfrm>
          <a:prstGeom prst="rect">
            <a:avLst/>
          </a:prstGeom>
          <a:noFill/>
        </p:spPr>
        <p:txBody>
          <a:bodyPr wrap="square" lIns="182880" tIns="91440" rIns="182880" bIns="91440"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1" u="none" strike="noStrike">
                <a:solidFill>
                  <a:schemeClr val="tx2"/>
                </a:solidFill>
                <a:effectLst/>
                <a:latin typeface="Avenir Next LT Pro" panose="020B0504020202020204" pitchFamily="34" charset="0"/>
              </a:rPr>
              <a:t>Exacerbation after the Pandemic</a:t>
            </a:r>
            <a:endParaRPr lang="ko-KR" altLang="en-US" sz="2800" b="1" i="1">
              <a:solidFill>
                <a:schemeClr val="tx2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1BACE-A156-6C97-7663-47B548902E20}"/>
              </a:ext>
            </a:extLst>
          </p:cNvPr>
          <p:cNvSpPr txBox="1"/>
          <p:nvPr/>
        </p:nvSpPr>
        <p:spPr>
          <a:xfrm>
            <a:off x="863065" y="922226"/>
            <a:ext cx="1046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b="1" i="1" u="none" strike="noStrike">
                <a:solidFill>
                  <a:srgbClr val="FF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Inflation arose </a:t>
            </a:r>
            <a:r>
              <a:rPr lang="en-US" altLang="ko-KR" b="1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from COVID-19 and </a:t>
            </a:r>
            <a:r>
              <a:rPr lang="en-US" altLang="ko-KR" b="1" i="1">
                <a:solidFill>
                  <a:srgbClr val="FF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Re-increasing</a:t>
            </a:r>
            <a:r>
              <a:rPr lang="en-US" altLang="ko-KR" b="1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 Homeless People in Detroit</a:t>
            </a:r>
            <a:endParaRPr lang="en-US" altLang="ko-KR" b="1" i="1" u="none" strike="noStrike">
              <a:solidFill>
                <a:srgbClr val="000000"/>
              </a:solidFill>
              <a:effectLst/>
              <a:latin typeface="Arial" panose="020B0604020202020204" pitchFamily="34" charset="0"/>
              <a:ea typeface="Malgun Gothic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71A320-7E54-6470-52B3-D336405E5391}"/>
              </a:ext>
            </a:extLst>
          </p:cNvPr>
          <p:cNvGrpSpPr/>
          <p:nvPr/>
        </p:nvGrpSpPr>
        <p:grpSpPr>
          <a:xfrm>
            <a:off x="400956" y="1529515"/>
            <a:ext cx="11520434" cy="3978373"/>
            <a:chOff x="400956" y="2181329"/>
            <a:chExt cx="11520434" cy="397837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3BB4052-C7C9-E4C5-0D96-76E2CB76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956" y="2502567"/>
              <a:ext cx="5679404" cy="3657133"/>
            </a:xfrm>
            <a:prstGeom prst="rect">
              <a:avLst/>
            </a:prstGeom>
            <a:ln w="6350">
              <a:solidFill>
                <a:srgbClr val="E7E6E6">
                  <a:lumMod val="75000"/>
                </a:srgbClr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F6F03C-11CB-E2BC-7124-E5E66CEE076F}"/>
                </a:ext>
              </a:extLst>
            </p:cNvPr>
            <p:cNvSpPr txBox="1"/>
            <p:nvPr/>
          </p:nvSpPr>
          <p:spPr>
            <a:xfrm>
              <a:off x="6612958" y="2181329"/>
              <a:ext cx="50577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i="1" u="none" strike="noStrike">
                  <a:solidFill>
                    <a:srgbClr val="33333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Annual Homeless Statistics </a:t>
              </a:r>
              <a:r>
                <a:rPr lang="en-US" altLang="ko-KR" sz="1200" b="1" i="1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Increase rate in Detroit</a:t>
              </a:r>
              <a:endParaRPr lang="en-US" altLang="ko-KR" sz="1200" b="0" i="1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63354E35-9C60-7679-6085-74F75CF4C04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73807750"/>
                </p:ext>
              </p:extLst>
            </p:nvPr>
          </p:nvGraphicFramePr>
          <p:xfrm>
            <a:off x="6362299" y="2502568"/>
            <a:ext cx="5559091" cy="36571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560235-99B2-899A-B062-D7999AD3A7E5}"/>
                </a:ext>
              </a:extLst>
            </p:cNvPr>
            <p:cNvSpPr txBox="1"/>
            <p:nvPr/>
          </p:nvSpPr>
          <p:spPr>
            <a:xfrm>
              <a:off x="711770" y="2181329"/>
              <a:ext cx="50577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b="1" i="1">
                  <a:solidFill>
                    <a:srgbClr val="0F2741"/>
                  </a:solidFill>
                  <a:effectLst/>
                  <a:latin typeface="Open Sans" panose="020B0606030504020204" pitchFamily="34" charset="0"/>
                </a:rPr>
                <a:t>Monthly 12-month inflation rate in the United States from January 2020 to September 2022</a:t>
              </a:r>
              <a:endParaRPr lang="en-US" altLang="ko-KR" sz="1200" b="0" i="1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FDEF38F-1E53-AE95-0AE7-E164D6037E97}"/>
              </a:ext>
            </a:extLst>
          </p:cNvPr>
          <p:cNvSpPr txBox="1"/>
          <p:nvPr/>
        </p:nvSpPr>
        <p:spPr>
          <a:xfrm>
            <a:off x="190500" y="2963593"/>
            <a:ext cx="12001500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6000">
                <a:schemeClr val="bg1">
                  <a:alpha val="82000"/>
                </a:schemeClr>
              </a:gs>
              <a:gs pos="69000">
                <a:schemeClr val="bg1">
                  <a:alpha val="79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marL="0" lvl="1" algn="ctr" fontAlgn="base"/>
            <a:r>
              <a:rPr lang="en-US" altLang="ko-KR" sz="2000" b="1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To Overcome this</a:t>
            </a:r>
            <a:r>
              <a:rPr lang="en-US" altLang="ko-KR" sz="2000" b="1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, We need to </a:t>
            </a:r>
            <a:r>
              <a:rPr lang="en-US" altLang="ko-KR" sz="2400" b="1" i="1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continue</a:t>
            </a:r>
            <a:r>
              <a:rPr lang="en-US" altLang="ko-KR" sz="2000" b="1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 of a process for donation </a:t>
            </a:r>
          </a:p>
          <a:p>
            <a:pPr marL="0" lvl="1" algn="ctr" fontAlgn="base"/>
            <a:r>
              <a:rPr lang="en-US" altLang="ko-KR" sz="2000" b="1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for </a:t>
            </a:r>
            <a:r>
              <a:rPr lang="en-US" altLang="ko-KR" sz="2400" b="1" i="1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contribution</a:t>
            </a:r>
            <a:r>
              <a:rPr lang="en-US" altLang="ko-KR" sz="2000" b="1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 to society and help homeless people</a:t>
            </a:r>
          </a:p>
        </p:txBody>
      </p:sp>
    </p:spTree>
    <p:extLst>
      <p:ext uri="{BB962C8B-B14F-4D97-AF65-F5344CB8AC3E}">
        <p14:creationId xmlns:p14="http://schemas.microsoft.com/office/powerpoint/2010/main" val="160766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E528D-7DA5-24D8-3334-19682B3417B3}"/>
              </a:ext>
            </a:extLst>
          </p:cNvPr>
          <p:cNvSpPr txBox="1"/>
          <p:nvPr/>
        </p:nvSpPr>
        <p:spPr>
          <a:xfrm>
            <a:off x="66906" y="0"/>
            <a:ext cx="12125093" cy="814039"/>
          </a:xfrm>
          <a:prstGeom prst="rect">
            <a:avLst/>
          </a:prstGeom>
          <a:noFill/>
        </p:spPr>
        <p:txBody>
          <a:bodyPr wrap="square" lIns="182880" tIns="91440" rIns="182880" bIns="91440"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1" u="none" strike="noStrike">
                <a:solidFill>
                  <a:schemeClr val="tx2"/>
                </a:solidFill>
                <a:effectLst/>
                <a:latin typeface="Avenir Next LT Pro" panose="020B0504020202020204" pitchFamily="34" charset="0"/>
              </a:rPr>
              <a:t>What do we want to support?</a:t>
            </a:r>
            <a:endParaRPr lang="ko-KR" altLang="en-US" sz="2800" b="1" i="1">
              <a:solidFill>
                <a:schemeClr val="tx2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0A2BD-484F-D80B-F072-D8DAF468D96E}"/>
              </a:ext>
            </a:extLst>
          </p:cNvPr>
          <p:cNvSpPr txBox="1"/>
          <p:nvPr/>
        </p:nvSpPr>
        <p:spPr>
          <a:xfrm>
            <a:off x="605481" y="4942470"/>
            <a:ext cx="49971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800" b="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For </a:t>
            </a:r>
            <a:r>
              <a:rPr lang="en-US" altLang="ko-KR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B</a:t>
            </a:r>
            <a:r>
              <a:rPr lang="en-US" altLang="ko-KR" sz="1800" b="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uilding Social Brand image 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800" b="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For Spreading hope to neighbors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800" b="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For fame, social responsibility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BB0A8-17C0-7744-79B2-FEF1516C7C61}"/>
              </a:ext>
            </a:extLst>
          </p:cNvPr>
          <p:cNvSpPr txBox="1"/>
          <p:nvPr/>
        </p:nvSpPr>
        <p:spPr>
          <a:xfrm>
            <a:off x="863065" y="922226"/>
            <a:ext cx="1046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b="1" i="1">
                <a:solidFill>
                  <a:schemeClr val="tx2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From temporary sponsorship to </a:t>
            </a:r>
            <a:r>
              <a:rPr lang="en-US" altLang="ko-KR" b="1" i="1" u="none" strike="noStrike">
                <a:solidFill>
                  <a:schemeClr val="accent1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Regular</a:t>
            </a:r>
            <a:r>
              <a:rPr lang="en-US" altLang="ko-KR" b="1" i="1" u="none" strike="noStrike">
                <a:solidFill>
                  <a:schemeClr val="tx2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 sponsorship</a:t>
            </a:r>
          </a:p>
        </p:txBody>
      </p:sp>
      <p:pic>
        <p:nvPicPr>
          <p:cNvPr id="2050" name="Picture 2" descr="NFL: Lions secure wild first win in upset of Vikings">
            <a:extLst>
              <a:ext uri="{FF2B5EF4-FFF2-40B4-BE49-F238E27FC236}">
                <a16:creationId xmlns:a16="http://schemas.microsoft.com/office/drawing/2014/main" id="{985B2707-AA93-1E7E-4C5D-F718A4BA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1943" y="1821858"/>
            <a:ext cx="5680056" cy="400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2A239D9-4C91-7470-0967-0E8C6F44C6E4}"/>
              </a:ext>
            </a:extLst>
          </p:cNvPr>
          <p:cNvGrpSpPr/>
          <p:nvPr/>
        </p:nvGrpSpPr>
        <p:grpSpPr>
          <a:xfrm>
            <a:off x="328764" y="1552379"/>
            <a:ext cx="5351295" cy="2028461"/>
            <a:chOff x="530895" y="1610131"/>
            <a:chExt cx="5351295" cy="20284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D2B978-3B5D-9590-C07A-65DB26BA9FB3}"/>
                </a:ext>
              </a:extLst>
            </p:cNvPr>
            <p:cNvGrpSpPr/>
            <p:nvPr/>
          </p:nvGrpSpPr>
          <p:grpSpPr>
            <a:xfrm>
              <a:off x="530895" y="1610131"/>
              <a:ext cx="2193053" cy="915810"/>
              <a:chOff x="627149" y="1743071"/>
              <a:chExt cx="2193053" cy="915810"/>
            </a:xfrm>
          </p:grpSpPr>
          <p:pic>
            <p:nvPicPr>
              <p:cNvPr id="8" name="Graphic 7" descr="Lights On with solid fill">
                <a:extLst>
                  <a:ext uri="{FF2B5EF4-FFF2-40B4-BE49-F238E27FC236}">
                    <a16:creationId xmlns:a16="http://schemas.microsoft.com/office/drawing/2014/main" id="{5EF0F173-C0F3-A826-BA90-478135DD8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7149" y="174307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0E0B132-C9FD-D0BF-23EC-28A470602436}"/>
                  </a:ext>
                </a:extLst>
              </p:cNvPr>
              <p:cNvSpPr txBox="1"/>
              <p:nvPr/>
            </p:nvSpPr>
            <p:spPr>
              <a:xfrm>
                <a:off x="1342586" y="2012550"/>
                <a:ext cx="14776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3600" b="1" i="1" u="none" strike="noStrike">
                    <a:solidFill>
                      <a:schemeClr val="accent1"/>
                    </a:solidFill>
                    <a:effectLst/>
                    <a:latin typeface="Malgun Gothic" panose="020B0503020000020004" pitchFamily="50" charset="-127"/>
                    <a:ea typeface="Malgun Gothic" panose="020B0503020000020004" pitchFamily="50" charset="-127"/>
                  </a:rPr>
                  <a:t>HOW</a:t>
                </a:r>
                <a:endParaRPr lang="en-US" sz="3600" b="1" i="1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3DC9F4-3390-9659-8D64-CEA976A561C8}"/>
                </a:ext>
              </a:extLst>
            </p:cNvPr>
            <p:cNvSpPr txBox="1"/>
            <p:nvPr/>
          </p:nvSpPr>
          <p:spPr>
            <a:xfrm>
              <a:off x="2558657" y="2129139"/>
              <a:ext cx="32461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i="1" u="none" strike="noStrike">
                  <a:solidFill>
                    <a:schemeClr val="tx2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To increase size of sponsorship</a:t>
              </a:r>
              <a:endParaRPr lang="en-US" altLang="ko-KR" sz="1600" b="1" i="1">
                <a:solidFill>
                  <a:schemeClr val="tx2"/>
                </a:solidFill>
                <a:effectLst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A6ED9F-AE0B-7AD0-47F3-6BBB61DABBF5}"/>
                </a:ext>
              </a:extLst>
            </p:cNvPr>
            <p:cNvSpPr txBox="1"/>
            <p:nvPr/>
          </p:nvSpPr>
          <p:spPr>
            <a:xfrm>
              <a:off x="807612" y="2715262"/>
              <a:ext cx="507457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altLang="ko-KR" i="1" u="none" strike="noStrike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Malgun Gothic" panose="020B0503020000020004" pitchFamily="50" charset="-127"/>
                  <a:cs typeface="Arial" panose="020B0604020202020204" pitchFamily="34" charset="0"/>
                </a:rPr>
                <a:t>By relating Lions game records</a:t>
              </a:r>
            </a:p>
            <a:p>
              <a:pPr marL="285750" indent="-28575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altLang="ko-KR" i="1">
                  <a:solidFill>
                    <a:srgbClr val="000000"/>
                  </a:solidFill>
                  <a:latin typeface="Arial" panose="020B0604020202020204" pitchFamily="34" charset="0"/>
                  <a:ea typeface="Malgun Gothic" panose="020B0503020000020004" pitchFamily="50" charset="-127"/>
                  <a:cs typeface="Arial" panose="020B0604020202020204" pitchFamily="34" charset="0"/>
                </a:rPr>
                <a:t>Using Charity Match</a:t>
              </a:r>
            </a:p>
            <a:p>
              <a:pPr marL="285750" indent="-285750" rtl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</a:pPr>
              <a:r>
                <a:rPr lang="en-US" altLang="ko-KR" i="1" u="none" strike="noStrike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Malgun Gothic" panose="020B0503020000020004" pitchFamily="50" charset="-127"/>
                  <a:cs typeface="Arial" panose="020B0604020202020204" pitchFamily="34" charset="0"/>
                </a:rPr>
                <a:t>Partnership and Marketing Coord</a:t>
              </a:r>
              <a:r>
                <a:rPr lang="en-US" altLang="ko-KR" i="1">
                  <a:solidFill>
                    <a:srgbClr val="000000"/>
                  </a:solidFill>
                  <a:latin typeface="Arial" panose="020B0604020202020204" pitchFamily="34" charset="0"/>
                  <a:ea typeface="Malgun Gothic" panose="020B0503020000020004" pitchFamily="50" charset="-127"/>
                  <a:cs typeface="Arial" panose="020B0604020202020204" pitchFamily="34" charset="0"/>
                </a:rPr>
                <a:t>ination</a:t>
              </a:r>
              <a:endParaRPr lang="en-US" altLang="ko-KR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E5F710-F3A3-4286-D4DA-87F864282B03}"/>
              </a:ext>
            </a:extLst>
          </p:cNvPr>
          <p:cNvGrpSpPr/>
          <p:nvPr/>
        </p:nvGrpSpPr>
        <p:grpSpPr>
          <a:xfrm>
            <a:off x="328764" y="3828409"/>
            <a:ext cx="5273882" cy="914400"/>
            <a:chOff x="328764" y="4006598"/>
            <a:chExt cx="5273882" cy="914400"/>
          </a:xfrm>
        </p:grpSpPr>
        <p:pic>
          <p:nvPicPr>
            <p:cNvPr id="18" name="Graphic 17" descr="Badge Question Mark outline">
              <a:extLst>
                <a:ext uri="{FF2B5EF4-FFF2-40B4-BE49-F238E27FC236}">
                  <a16:creationId xmlns:a16="http://schemas.microsoft.com/office/drawing/2014/main" id="{E9B1F7B2-406E-2B94-53BC-203ACC561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8764" y="4006598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A231BE-D903-C8AB-43F4-3FFF1F2E4575}"/>
                </a:ext>
              </a:extLst>
            </p:cNvPr>
            <p:cNvSpPr txBox="1"/>
            <p:nvPr/>
          </p:nvSpPr>
          <p:spPr>
            <a:xfrm>
              <a:off x="1044201" y="4247220"/>
              <a:ext cx="14776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600" b="1" i="1" u="none" strike="noStrike">
                  <a:solidFill>
                    <a:schemeClr val="accent1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WHY</a:t>
              </a:r>
              <a:endParaRPr lang="en-US" sz="3600" b="1" i="1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E54A9D-30F7-BBE8-27C2-39AFE1884DDE}"/>
                </a:ext>
              </a:extLst>
            </p:cNvPr>
            <p:cNvSpPr txBox="1"/>
            <p:nvPr/>
          </p:nvSpPr>
          <p:spPr>
            <a:xfrm>
              <a:off x="2356526" y="4487124"/>
              <a:ext cx="324612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600" b="1" i="1" u="none" strike="noStrike">
                  <a:solidFill>
                    <a:schemeClr val="tx2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To increase size of sponsorship</a:t>
              </a:r>
              <a:endParaRPr lang="en-US" altLang="ko-KR" sz="1600" b="1" i="1">
                <a:solidFill>
                  <a:schemeClr val="tx2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08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E528D-7DA5-24D8-3334-19682B3417B3}"/>
              </a:ext>
            </a:extLst>
          </p:cNvPr>
          <p:cNvSpPr txBox="1"/>
          <p:nvPr/>
        </p:nvSpPr>
        <p:spPr>
          <a:xfrm>
            <a:off x="66906" y="0"/>
            <a:ext cx="12125093" cy="814039"/>
          </a:xfrm>
          <a:prstGeom prst="rect">
            <a:avLst/>
          </a:prstGeom>
          <a:noFill/>
        </p:spPr>
        <p:txBody>
          <a:bodyPr wrap="square" lIns="182880" tIns="91440" rIns="182880" bIns="91440"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1" u="none" strike="noStrike">
                <a:solidFill>
                  <a:schemeClr val="tx2"/>
                </a:solidFill>
                <a:effectLst/>
                <a:latin typeface="Avenir Next LT Pro" panose="020B0504020202020204" pitchFamily="34" charset="0"/>
              </a:rPr>
              <a:t>CSR Marketing Strategies </a:t>
            </a:r>
            <a:endParaRPr lang="ko-KR" altLang="en-US" sz="2800" b="1" i="1">
              <a:solidFill>
                <a:schemeClr val="tx2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098" name="Picture 2" descr="Homelessness Purple Awareness Support Ribbon Patch 3.5&quot; Embroidered Iron-On  | eBay">
            <a:extLst>
              <a:ext uri="{FF2B5EF4-FFF2-40B4-BE49-F238E27FC236}">
                <a16:creationId xmlns:a16="http://schemas.microsoft.com/office/drawing/2014/main" id="{E3DFAF2A-6EF3-55E3-581D-EDDE4B1C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59155" y="31198"/>
            <a:ext cx="101566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7E939-0D57-B084-227B-4D852475F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81" y="3763170"/>
            <a:ext cx="4032073" cy="24056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D67B9B6-B35F-DEC9-96AD-AC8ACCF31A49}"/>
              </a:ext>
            </a:extLst>
          </p:cNvPr>
          <p:cNvGrpSpPr/>
          <p:nvPr/>
        </p:nvGrpSpPr>
        <p:grpSpPr>
          <a:xfrm>
            <a:off x="95780" y="694382"/>
            <a:ext cx="4032074" cy="1015663"/>
            <a:chOff x="95780" y="699624"/>
            <a:chExt cx="4032074" cy="10156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4EF677-EDDD-7DB8-42A2-C4F553CE3415}"/>
                </a:ext>
              </a:extLst>
            </p:cNvPr>
            <p:cNvSpPr txBox="1"/>
            <p:nvPr/>
          </p:nvSpPr>
          <p:spPr>
            <a:xfrm>
              <a:off x="95780" y="699624"/>
              <a:ext cx="63745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0" b="1" i="1" u="none" strike="noStrike">
                  <a:solidFill>
                    <a:schemeClr val="tx2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1</a:t>
              </a:r>
              <a:endParaRPr lang="en-US" sz="6000" b="1" i="1">
                <a:solidFill>
                  <a:schemeClr val="tx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48753-B530-4D77-23FF-80C56DCFAF62}"/>
                </a:ext>
              </a:extLst>
            </p:cNvPr>
            <p:cNvSpPr txBox="1"/>
            <p:nvPr/>
          </p:nvSpPr>
          <p:spPr>
            <a:xfrm>
              <a:off x="658862" y="934368"/>
              <a:ext cx="34689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1">
                  <a:solidFill>
                    <a:schemeClr val="tx2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Distribute Coats Relating </a:t>
              </a:r>
            </a:p>
            <a:p>
              <a:r>
                <a:rPr lang="en-US" b="1" i="1">
                  <a:solidFill>
                    <a:schemeClr val="tx2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Team Records</a:t>
              </a:r>
              <a:endParaRPr lang="en-US" b="1" i="1">
                <a:solidFill>
                  <a:schemeClr val="tx2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C8F2ECA-CF21-89FA-3663-4B2E289E7C19}"/>
              </a:ext>
            </a:extLst>
          </p:cNvPr>
          <p:cNvSpPr txBox="1"/>
          <p:nvPr/>
        </p:nvSpPr>
        <p:spPr>
          <a:xfrm>
            <a:off x="321063" y="1715287"/>
            <a:ext cx="3581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400" b="1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1 Point = 1 Coat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altLang="ko-KR" sz="1400" b="1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1 Win = 10 Extra Coats</a:t>
            </a:r>
            <a:endParaRPr lang="en-US" altLang="ko-KR" sz="1400" b="1" i="1" u="none" strike="noStrike">
              <a:solidFill>
                <a:srgbClr val="000000"/>
              </a:solidFill>
              <a:effectLst/>
              <a:latin typeface="Arial" panose="020B0604020202020204" pitchFamily="34" charset="0"/>
              <a:ea typeface="Malgun Gothic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470514-50D6-9E25-B71A-03274156E0E7}"/>
              </a:ext>
            </a:extLst>
          </p:cNvPr>
          <p:cNvSpPr txBox="1"/>
          <p:nvPr/>
        </p:nvSpPr>
        <p:spPr>
          <a:xfrm>
            <a:off x="95780" y="2342872"/>
            <a:ext cx="4032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In 1991, Total 339 PF for 339 Coats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12 Wins for 120 Coats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B13932-EA09-A15B-DD30-C517B609133C}"/>
              </a:ext>
            </a:extLst>
          </p:cNvPr>
          <p:cNvSpPr txBox="1"/>
          <p:nvPr/>
        </p:nvSpPr>
        <p:spPr>
          <a:xfrm>
            <a:off x="95780" y="3022739"/>
            <a:ext cx="40320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We can make </a:t>
            </a:r>
            <a:r>
              <a:rPr lang="en-US" altLang="ko-KR" sz="2400" b="1" i="1">
                <a:solidFill>
                  <a:srgbClr val="2676BA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459</a:t>
            </a:r>
            <a:r>
              <a:rPr lang="en-US" altLang="ko-KR" sz="2400" b="1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 Coats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3441A8-E396-7A95-9A27-C2008F349407}"/>
              </a:ext>
            </a:extLst>
          </p:cNvPr>
          <p:cNvGrpSpPr/>
          <p:nvPr/>
        </p:nvGrpSpPr>
        <p:grpSpPr>
          <a:xfrm>
            <a:off x="4127853" y="694382"/>
            <a:ext cx="4032074" cy="1015663"/>
            <a:chOff x="95780" y="699624"/>
            <a:chExt cx="4032074" cy="10156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FA8588-C61E-1880-F201-0834D352219E}"/>
                </a:ext>
              </a:extLst>
            </p:cNvPr>
            <p:cNvSpPr txBox="1"/>
            <p:nvPr/>
          </p:nvSpPr>
          <p:spPr>
            <a:xfrm>
              <a:off x="95780" y="699624"/>
              <a:ext cx="63745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i="1">
                  <a:solidFill>
                    <a:schemeClr val="tx2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2</a:t>
              </a:r>
              <a:endParaRPr lang="en-US" sz="6000" b="1" i="1">
                <a:solidFill>
                  <a:schemeClr val="tx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C1CDB9-7865-454F-D0FE-D1E57BACD0BA}"/>
                </a:ext>
              </a:extLst>
            </p:cNvPr>
            <p:cNvSpPr txBox="1"/>
            <p:nvPr/>
          </p:nvSpPr>
          <p:spPr>
            <a:xfrm>
              <a:off x="658862" y="934368"/>
              <a:ext cx="34689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1">
                  <a:solidFill>
                    <a:schemeClr val="tx2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Wearing caps or ribbon</a:t>
              </a:r>
            </a:p>
            <a:p>
              <a:r>
                <a:rPr lang="en-US" b="1" i="1">
                  <a:solidFill>
                    <a:schemeClr val="tx2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For Purple Color</a:t>
              </a:r>
              <a:endParaRPr lang="en-US" b="1" i="1">
                <a:solidFill>
                  <a:schemeClr val="tx2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39BBE43-748B-18FF-766E-51F9D99A80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2978" y="3728332"/>
            <a:ext cx="2372318" cy="20686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CD83904-0CAB-0993-27E7-CAB61444DA4E}"/>
              </a:ext>
            </a:extLst>
          </p:cNvPr>
          <p:cNvSpPr txBox="1"/>
          <p:nvPr/>
        </p:nvSpPr>
        <p:spPr>
          <a:xfrm>
            <a:off x="4127853" y="1887725"/>
            <a:ext cx="40320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Text with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b="1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Building hope for the homeless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Support TEP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42095A-4FBC-77AD-9320-A4A68F7084B4}"/>
              </a:ext>
            </a:extLst>
          </p:cNvPr>
          <p:cNvGrpSpPr/>
          <p:nvPr/>
        </p:nvGrpSpPr>
        <p:grpSpPr>
          <a:xfrm>
            <a:off x="8159926" y="694382"/>
            <a:ext cx="4032074" cy="1015663"/>
            <a:chOff x="95780" y="699624"/>
            <a:chExt cx="4032074" cy="10156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4067A2-40E0-33A9-4CA5-55AEFB0C935D}"/>
                </a:ext>
              </a:extLst>
            </p:cNvPr>
            <p:cNvSpPr txBox="1"/>
            <p:nvPr/>
          </p:nvSpPr>
          <p:spPr>
            <a:xfrm>
              <a:off x="95780" y="699624"/>
              <a:ext cx="637457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b="1" i="1">
                  <a:solidFill>
                    <a:schemeClr val="tx2"/>
                  </a:solidFill>
                </a:rPr>
                <a:t>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282AB4-E375-46AA-75DC-A90D9E788C8A}"/>
                </a:ext>
              </a:extLst>
            </p:cNvPr>
            <p:cNvSpPr txBox="1"/>
            <p:nvPr/>
          </p:nvSpPr>
          <p:spPr>
            <a:xfrm>
              <a:off x="658862" y="934368"/>
              <a:ext cx="34689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1">
                  <a:solidFill>
                    <a:schemeClr val="tx2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Play with purple jersey </a:t>
              </a:r>
            </a:p>
            <a:p>
              <a:r>
                <a:rPr lang="en-US" b="1" i="1">
                  <a:solidFill>
                    <a:schemeClr val="tx2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  <a:t>1 match in a league</a:t>
              </a:r>
              <a:endParaRPr lang="en-US" b="1" i="1">
                <a:solidFill>
                  <a:schemeClr val="tx2"/>
                </a:solidFill>
              </a:endParaRPr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5E8BDCA2-DD5D-BFF8-E34D-46C801E2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1316" y="3612354"/>
            <a:ext cx="2669290" cy="266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6C7EC9-829F-4AEB-87FA-A51E9867EB11}"/>
              </a:ext>
            </a:extLst>
          </p:cNvPr>
          <p:cNvSpPr txBox="1"/>
          <p:nvPr/>
        </p:nvSpPr>
        <p:spPr>
          <a:xfrm>
            <a:off x="8159927" y="2133946"/>
            <a:ext cx="40320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Stand for Homeless with Lions</a:t>
            </a:r>
            <a:endParaRPr lang="en-US" altLang="ko-KR" sz="1400" b="1" i="1">
              <a:solidFill>
                <a:srgbClr val="000000"/>
              </a:solidFill>
              <a:latin typeface="Arial" panose="020B0604020202020204" pitchFamily="34" charset="0"/>
              <a:ea typeface="Malgun Gothic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6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502E63B-4D42-2F67-D309-7BCEBCAA6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779" y="2533005"/>
            <a:ext cx="12096219" cy="432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0E528D-7DA5-24D8-3334-19682B3417B3}"/>
              </a:ext>
            </a:extLst>
          </p:cNvPr>
          <p:cNvSpPr txBox="1"/>
          <p:nvPr/>
        </p:nvSpPr>
        <p:spPr>
          <a:xfrm>
            <a:off x="66906" y="0"/>
            <a:ext cx="12125093" cy="814039"/>
          </a:xfrm>
          <a:prstGeom prst="rect">
            <a:avLst/>
          </a:prstGeom>
          <a:noFill/>
        </p:spPr>
        <p:txBody>
          <a:bodyPr wrap="square" lIns="182880" tIns="91440" rIns="182880" bIns="91440"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1" u="none" strike="noStrike">
                <a:solidFill>
                  <a:schemeClr val="tx2"/>
                </a:solidFill>
                <a:effectLst/>
                <a:latin typeface="Avenir Next LT Pro" panose="020B0504020202020204" pitchFamily="34" charset="0"/>
              </a:rPr>
              <a:t>Funding</a:t>
            </a:r>
            <a:endParaRPr lang="ko-KR" altLang="en-US" sz="2800" b="1" i="1">
              <a:solidFill>
                <a:schemeClr val="tx2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6007C-548D-BF3C-5C06-8EAF6ACBDA1D}"/>
              </a:ext>
            </a:extLst>
          </p:cNvPr>
          <p:cNvSpPr txBox="1"/>
          <p:nvPr/>
        </p:nvSpPr>
        <p:spPr>
          <a:xfrm>
            <a:off x="4444065" y="657860"/>
            <a:ext cx="330387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i="1">
                <a:solidFill>
                  <a:schemeClr val="tx2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Based on 1991 Records</a:t>
            </a:r>
            <a:endParaRPr lang="en-US" altLang="ko-KR" sz="2400" i="1">
              <a:solidFill>
                <a:schemeClr val="tx2"/>
              </a:solidFill>
              <a:latin typeface="Arial" panose="020B0604020202020204" pitchFamily="34" charset="0"/>
              <a:ea typeface="Malgun Gothic" panose="020B0503020000020004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400" b="1" i="1">
                <a:solidFill>
                  <a:schemeClr val="tx2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459 Coats X $150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20A09-53E2-0A0C-31F4-72F8CD169D60}"/>
              </a:ext>
            </a:extLst>
          </p:cNvPr>
          <p:cNvSpPr txBox="1"/>
          <p:nvPr/>
        </p:nvSpPr>
        <p:spPr>
          <a:xfrm>
            <a:off x="2470484" y="1278782"/>
            <a:ext cx="775154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i="1">
                <a:solidFill>
                  <a:srgbClr val="2676BA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$ 68,850 </a:t>
            </a:r>
            <a:r>
              <a:rPr lang="en-US" sz="1200" b="1" i="1">
                <a:solidFill>
                  <a:srgbClr val="2676BA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per Year</a:t>
            </a:r>
            <a:endParaRPr lang="en-US" sz="6600">
              <a:solidFill>
                <a:srgbClr val="2676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18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E528D-7DA5-24D8-3334-19682B3417B3}"/>
              </a:ext>
            </a:extLst>
          </p:cNvPr>
          <p:cNvSpPr txBox="1"/>
          <p:nvPr/>
        </p:nvSpPr>
        <p:spPr>
          <a:xfrm>
            <a:off x="66906" y="0"/>
            <a:ext cx="12125093" cy="814039"/>
          </a:xfrm>
          <a:prstGeom prst="rect">
            <a:avLst/>
          </a:prstGeom>
          <a:noFill/>
        </p:spPr>
        <p:txBody>
          <a:bodyPr wrap="square" lIns="182880" tIns="91440" rIns="182880" bIns="91440"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1" u="none" strike="noStrike">
                <a:solidFill>
                  <a:schemeClr val="bg1"/>
                </a:solidFill>
                <a:effectLst/>
                <a:latin typeface="Avenir Next LT Pro" panose="020B0504020202020204" pitchFamily="34" charset="0"/>
              </a:rPr>
              <a:t>What will become True?</a:t>
            </a:r>
            <a:endParaRPr lang="ko-KR" altLang="en-US" sz="2800" b="1" i="1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8AD1CA-7784-4B65-8B1C-F90373CB2412}"/>
              </a:ext>
            </a:extLst>
          </p:cNvPr>
          <p:cNvSpPr txBox="1"/>
          <p:nvPr/>
        </p:nvSpPr>
        <p:spPr>
          <a:xfrm>
            <a:off x="2814315" y="3198167"/>
            <a:ext cx="65633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 fontAlgn="base">
              <a:spcBef>
                <a:spcPts val="0"/>
              </a:spcBef>
              <a:spcAft>
                <a:spcPts val="0"/>
              </a:spcAft>
              <a:defRPr sz="24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Encourage people to help homeless neighbor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9B8B0-CFB5-038F-6BE4-56AFB7B85921}"/>
              </a:ext>
            </a:extLst>
          </p:cNvPr>
          <p:cNvSpPr txBox="1"/>
          <p:nvPr/>
        </p:nvSpPr>
        <p:spPr>
          <a:xfrm>
            <a:off x="306528" y="1593732"/>
            <a:ext cx="7072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More coat distribution for preventing winter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3CCC0-F477-AD01-2074-679B27A11390}"/>
              </a:ext>
            </a:extLst>
          </p:cNvPr>
          <p:cNvSpPr txBox="1"/>
          <p:nvPr/>
        </p:nvSpPr>
        <p:spPr>
          <a:xfrm>
            <a:off x="5041900" y="6247160"/>
            <a:ext cx="7048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spcBef>
                <a:spcPts val="0"/>
              </a:spcBef>
              <a:spcAft>
                <a:spcPts val="0"/>
              </a:spcAft>
              <a:defRPr sz="2400" b="0" i="1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defRPr>
            </a:lvl1pPr>
          </a:lstStyle>
          <a:p>
            <a:pPr algn="r"/>
            <a:r>
              <a:rPr lang="en-US" altLang="ko-KR"/>
              <a:t>Make more stable job opportunities in Detroit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5508C8-C696-5037-6FF2-480047BA2C49}"/>
              </a:ext>
            </a:extLst>
          </p:cNvPr>
          <p:cNvCxnSpPr>
            <a:cxnSpLocks/>
          </p:cNvCxnSpPr>
          <p:nvPr/>
        </p:nvCxnSpPr>
        <p:spPr>
          <a:xfrm>
            <a:off x="6358052" y="1877596"/>
            <a:ext cx="1985848" cy="0"/>
          </a:xfrm>
          <a:prstGeom prst="line">
            <a:avLst/>
          </a:prstGeom>
          <a:ln w="22225">
            <a:solidFill>
              <a:srgbClr val="B652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3B7136-382E-6850-751F-EF4D7BB893A8}"/>
              </a:ext>
            </a:extLst>
          </p:cNvPr>
          <p:cNvCxnSpPr>
            <a:cxnSpLocks/>
          </p:cNvCxnSpPr>
          <p:nvPr/>
        </p:nvCxnSpPr>
        <p:spPr>
          <a:xfrm>
            <a:off x="3830752" y="6500396"/>
            <a:ext cx="1985848" cy="0"/>
          </a:xfrm>
          <a:prstGeom prst="line">
            <a:avLst/>
          </a:prstGeom>
          <a:ln w="22225">
            <a:solidFill>
              <a:srgbClr val="B652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B7FA56-E81A-3F1F-F355-B6C787546ED5}"/>
              </a:ext>
            </a:extLst>
          </p:cNvPr>
          <p:cNvCxnSpPr>
            <a:cxnSpLocks/>
          </p:cNvCxnSpPr>
          <p:nvPr/>
        </p:nvCxnSpPr>
        <p:spPr>
          <a:xfrm>
            <a:off x="1861815" y="3426996"/>
            <a:ext cx="952500" cy="0"/>
          </a:xfrm>
          <a:prstGeom prst="line">
            <a:avLst/>
          </a:prstGeom>
          <a:ln w="22225">
            <a:solidFill>
              <a:srgbClr val="B652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92110F-ECCF-8692-47B1-B020F2BC7EE2}"/>
              </a:ext>
            </a:extLst>
          </p:cNvPr>
          <p:cNvCxnSpPr>
            <a:cxnSpLocks/>
          </p:cNvCxnSpPr>
          <p:nvPr/>
        </p:nvCxnSpPr>
        <p:spPr>
          <a:xfrm>
            <a:off x="9377685" y="3426996"/>
            <a:ext cx="952500" cy="0"/>
          </a:xfrm>
          <a:prstGeom prst="line">
            <a:avLst/>
          </a:prstGeom>
          <a:ln w="22225">
            <a:solidFill>
              <a:srgbClr val="B652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1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E528D-7DA5-24D8-3334-19682B3417B3}"/>
              </a:ext>
            </a:extLst>
          </p:cNvPr>
          <p:cNvSpPr txBox="1"/>
          <p:nvPr/>
        </p:nvSpPr>
        <p:spPr>
          <a:xfrm>
            <a:off x="66906" y="0"/>
            <a:ext cx="12125093" cy="814039"/>
          </a:xfrm>
          <a:prstGeom prst="rect">
            <a:avLst/>
          </a:prstGeom>
          <a:noFill/>
        </p:spPr>
        <p:txBody>
          <a:bodyPr wrap="square" lIns="182880" tIns="91440" rIns="182880" bIns="91440" anchor="ctr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1" u="none" strike="noStrike">
                <a:solidFill>
                  <a:schemeClr val="tx2"/>
                </a:solidFill>
                <a:effectLst/>
                <a:latin typeface="Avenir Next LT Pro" panose="020B0504020202020204" pitchFamily="34" charset="0"/>
              </a:rPr>
              <a:t>What will become True?</a:t>
            </a:r>
            <a:endParaRPr lang="ko-KR" altLang="en-US" sz="2800" b="1" i="1">
              <a:solidFill>
                <a:schemeClr val="tx2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9D9BB-F38E-7D53-8F7F-813B88F98936}"/>
              </a:ext>
            </a:extLst>
          </p:cNvPr>
          <p:cNvSpPr txBox="1"/>
          <p:nvPr/>
        </p:nvSpPr>
        <p:spPr>
          <a:xfrm>
            <a:off x="8484253" y="5276490"/>
            <a:ext cx="333627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Collaborate with</a:t>
            </a:r>
          </a:p>
          <a:p>
            <a:pPr algn="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Local</a:t>
            </a:r>
            <a:r>
              <a:rPr lang="en-US" altLang="ko-KR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2800" b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Community</a:t>
            </a:r>
            <a:endParaRPr lang="en-US" altLang="ko-KR" sz="1800" b="1" i="0" u="none" strike="noStrike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C3145-0F0A-0D5F-5E7C-F00A4315C37A}"/>
              </a:ext>
            </a:extLst>
          </p:cNvPr>
          <p:cNvSpPr txBox="1"/>
          <p:nvPr/>
        </p:nvSpPr>
        <p:spPr>
          <a:xfrm>
            <a:off x="8153400" y="950092"/>
            <a:ext cx="366712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Act for</a:t>
            </a:r>
          </a:p>
          <a:p>
            <a:pPr algn="r"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Sustainable Values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80A025-1B3C-8287-4269-16D62734DFC5}"/>
              </a:ext>
            </a:extLst>
          </p:cNvPr>
          <p:cNvGrpSpPr/>
          <p:nvPr/>
        </p:nvGrpSpPr>
        <p:grpSpPr>
          <a:xfrm>
            <a:off x="4815414" y="1640295"/>
            <a:ext cx="2351620" cy="3871161"/>
            <a:chOff x="4568494" y="1471948"/>
            <a:chExt cx="2845460" cy="4684105"/>
          </a:xfrm>
        </p:grpSpPr>
        <p:pic>
          <p:nvPicPr>
            <p:cNvPr id="10" name="Picture 9" descr="Casual woman holding sign">
              <a:extLst>
                <a:ext uri="{FF2B5EF4-FFF2-40B4-BE49-F238E27FC236}">
                  <a16:creationId xmlns:a16="http://schemas.microsoft.com/office/drawing/2014/main" id="{1AFD4C13-AFCC-4C6B-B621-0D1738E0F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7616" y="1471948"/>
              <a:ext cx="2827215" cy="468410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9FF250-8898-6B3A-504B-DE42EC40837D}"/>
                </a:ext>
              </a:extLst>
            </p:cNvPr>
            <p:cNvSpPr txBox="1"/>
            <p:nvPr/>
          </p:nvSpPr>
          <p:spPr>
            <a:xfrm rot="21133163">
              <a:off x="4568494" y="2636344"/>
              <a:ext cx="28454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2676BA"/>
                  </a:solidFill>
                  <a:latin typeface="Freestyle Script" panose="030804020302050B0404" pitchFamily="66" charset="0"/>
                </a:rPr>
                <a:t>CSR </a:t>
              </a:r>
            </a:p>
            <a:p>
              <a:pPr algn="ctr"/>
              <a:r>
                <a:rPr lang="en-US" sz="3600" b="1">
                  <a:solidFill>
                    <a:srgbClr val="2676BA"/>
                  </a:solidFill>
                  <a:latin typeface="Freestyle Script" panose="030804020302050B0404" pitchFamily="66" charset="0"/>
                </a:rPr>
                <a:t>Marketing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5BE011-D4E8-80C7-6497-BD10A7FECDDF}"/>
              </a:ext>
            </a:extLst>
          </p:cNvPr>
          <p:cNvSpPr txBox="1"/>
          <p:nvPr/>
        </p:nvSpPr>
        <p:spPr>
          <a:xfrm>
            <a:off x="371475" y="950092"/>
            <a:ext cx="267249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i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Plan</a:t>
            </a:r>
            <a:r>
              <a:rPr lang="en-US" altLang="ko-KR" sz="1800" b="0" i="1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based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1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Good Cause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44DD2-F391-2085-70C4-C9676F8D718B}"/>
              </a:ext>
            </a:extLst>
          </p:cNvPr>
          <p:cNvSpPr txBox="1"/>
          <p:nvPr/>
        </p:nvSpPr>
        <p:spPr>
          <a:xfrm>
            <a:off x="371475" y="5276490"/>
            <a:ext cx="41338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Build trust 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Sincere Responsibility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FB78672-6BE5-8686-DF61-B9EA657D132F}"/>
              </a:ext>
            </a:extLst>
          </p:cNvPr>
          <p:cNvCxnSpPr>
            <a:cxnSpLocks/>
          </p:cNvCxnSpPr>
          <p:nvPr/>
        </p:nvCxnSpPr>
        <p:spPr>
          <a:xfrm flipH="1" flipV="1">
            <a:off x="2800350" y="1640295"/>
            <a:ext cx="2095500" cy="950505"/>
          </a:xfrm>
          <a:prstGeom prst="line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22F3E6-D67F-7D64-1269-B8227C856AA2}"/>
              </a:ext>
            </a:extLst>
          </p:cNvPr>
          <p:cNvCxnSpPr>
            <a:cxnSpLocks/>
          </p:cNvCxnSpPr>
          <p:nvPr/>
        </p:nvCxnSpPr>
        <p:spPr>
          <a:xfrm flipV="1">
            <a:off x="7048500" y="1640295"/>
            <a:ext cx="1333500" cy="860633"/>
          </a:xfrm>
          <a:prstGeom prst="line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FAEF6EA-3161-D04C-83C2-AA8160CDDE8E}"/>
              </a:ext>
            </a:extLst>
          </p:cNvPr>
          <p:cNvCxnSpPr>
            <a:cxnSpLocks/>
          </p:cNvCxnSpPr>
          <p:nvPr/>
        </p:nvCxnSpPr>
        <p:spPr>
          <a:xfrm>
            <a:off x="7118670" y="3850504"/>
            <a:ext cx="1520505" cy="1544110"/>
          </a:xfrm>
          <a:prstGeom prst="line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9AB90E-9F2C-C840-BCCE-ACFBFE8CAD46}"/>
              </a:ext>
            </a:extLst>
          </p:cNvPr>
          <p:cNvCxnSpPr>
            <a:cxnSpLocks/>
          </p:cNvCxnSpPr>
          <p:nvPr/>
        </p:nvCxnSpPr>
        <p:spPr>
          <a:xfrm flipV="1">
            <a:off x="4295774" y="3985260"/>
            <a:ext cx="702946" cy="1409354"/>
          </a:xfrm>
          <a:prstGeom prst="line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562F46-17A3-6BA8-32A3-91810E0522D6}"/>
              </a:ext>
            </a:extLst>
          </p:cNvPr>
          <p:cNvGrpSpPr/>
          <p:nvPr/>
        </p:nvGrpSpPr>
        <p:grpSpPr>
          <a:xfrm>
            <a:off x="3254364" y="697197"/>
            <a:ext cx="5364463" cy="5255239"/>
            <a:chOff x="2691095" y="145397"/>
            <a:chExt cx="6491000" cy="6358839"/>
          </a:xfrm>
          <a:solidFill>
            <a:srgbClr val="D6C4EE"/>
          </a:solidFill>
        </p:grpSpPr>
        <p:sp>
          <p:nvSpPr>
            <p:cNvPr id="51" name="Arrow: Circular 50">
              <a:extLst>
                <a:ext uri="{FF2B5EF4-FFF2-40B4-BE49-F238E27FC236}">
                  <a16:creationId xmlns:a16="http://schemas.microsoft.com/office/drawing/2014/main" id="{A1C1DC3C-8A3B-9E23-CDDE-D98603D13CF2}"/>
                </a:ext>
              </a:extLst>
            </p:cNvPr>
            <p:cNvSpPr/>
            <p:nvPr/>
          </p:nvSpPr>
          <p:spPr>
            <a:xfrm>
              <a:off x="3126722" y="145397"/>
              <a:ext cx="5748056" cy="5748056"/>
            </a:xfrm>
            <a:prstGeom prst="circularArrow">
              <a:avLst>
                <a:gd name="adj1" fmla="val 8328"/>
                <a:gd name="adj2" fmla="val 1142319"/>
                <a:gd name="adj3" fmla="val 17894793"/>
                <a:gd name="adj4" fmla="val 13461646"/>
                <a:gd name="adj5" fmla="val 107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Arrow: Circular 51">
              <a:extLst>
                <a:ext uri="{FF2B5EF4-FFF2-40B4-BE49-F238E27FC236}">
                  <a16:creationId xmlns:a16="http://schemas.microsoft.com/office/drawing/2014/main" id="{9F2013F3-E970-3348-50B5-4D8E84C3559D}"/>
                </a:ext>
              </a:extLst>
            </p:cNvPr>
            <p:cNvSpPr/>
            <p:nvPr/>
          </p:nvSpPr>
          <p:spPr>
            <a:xfrm rot="5400000">
              <a:off x="3434039" y="145397"/>
              <a:ext cx="5748056" cy="5748056"/>
            </a:xfrm>
            <a:prstGeom prst="circularArrow">
              <a:avLst>
                <a:gd name="adj1" fmla="val 8458"/>
                <a:gd name="adj2" fmla="val 1142319"/>
                <a:gd name="adj3" fmla="val 17652379"/>
                <a:gd name="adj4" fmla="val 14416168"/>
                <a:gd name="adj5" fmla="val 107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Arrow: Circular 52">
              <a:extLst>
                <a:ext uri="{FF2B5EF4-FFF2-40B4-BE49-F238E27FC236}">
                  <a16:creationId xmlns:a16="http://schemas.microsoft.com/office/drawing/2014/main" id="{B2AEC58D-C142-2EEB-E2BF-A0DE03E3A08C}"/>
                </a:ext>
              </a:extLst>
            </p:cNvPr>
            <p:cNvSpPr/>
            <p:nvPr/>
          </p:nvSpPr>
          <p:spPr>
            <a:xfrm rot="16200000">
              <a:off x="2691095" y="145397"/>
              <a:ext cx="5748056" cy="5748056"/>
            </a:xfrm>
            <a:prstGeom prst="circularArrow">
              <a:avLst>
                <a:gd name="adj1" fmla="val 8207"/>
                <a:gd name="adj2" fmla="val 1018728"/>
                <a:gd name="adj3" fmla="val 16677711"/>
                <a:gd name="adj4" fmla="val 13524333"/>
                <a:gd name="adj5" fmla="val 107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Arrow: Circular 53">
              <a:extLst>
                <a:ext uri="{FF2B5EF4-FFF2-40B4-BE49-F238E27FC236}">
                  <a16:creationId xmlns:a16="http://schemas.microsoft.com/office/drawing/2014/main" id="{A0324244-38EB-1FD1-9B1D-906468D10AC4}"/>
                </a:ext>
              </a:extLst>
            </p:cNvPr>
            <p:cNvSpPr/>
            <p:nvPr/>
          </p:nvSpPr>
          <p:spPr>
            <a:xfrm rot="10800000">
              <a:off x="3136250" y="756180"/>
              <a:ext cx="5748056" cy="5748056"/>
            </a:xfrm>
            <a:prstGeom prst="circularArrow">
              <a:avLst>
                <a:gd name="adj1" fmla="val 8043"/>
                <a:gd name="adj2" fmla="val 1142319"/>
                <a:gd name="adj3" fmla="val 17462809"/>
                <a:gd name="adj4" fmla="val 13451242"/>
                <a:gd name="adj5" fmla="val 107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013D567-D065-9A44-1FA6-C71FD2796B40}"/>
              </a:ext>
            </a:extLst>
          </p:cNvPr>
          <p:cNvSpPr txBox="1"/>
          <p:nvPr/>
        </p:nvSpPr>
        <p:spPr>
          <a:xfrm>
            <a:off x="430858" y="1745537"/>
            <a:ext cx="2929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Helping to solve the problems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of Detroit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18B337-4E8A-6DEC-6AF9-9649BCDB28C8}"/>
              </a:ext>
            </a:extLst>
          </p:cNvPr>
          <p:cNvSpPr txBox="1"/>
          <p:nvPr/>
        </p:nvSpPr>
        <p:spPr>
          <a:xfrm>
            <a:off x="8796255" y="1745537"/>
            <a:ext cx="2929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Regular supporting to Detroit </a:t>
            </a: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h</a:t>
            </a:r>
            <a:r>
              <a:rPr lang="en-US" altLang="ko-KR" sz="140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omeless people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0031BA-A1EC-2EF6-E703-8C96B7B60134}"/>
              </a:ext>
            </a:extLst>
          </p:cNvPr>
          <p:cNvSpPr txBox="1"/>
          <p:nvPr/>
        </p:nvSpPr>
        <p:spPr>
          <a:xfrm>
            <a:off x="8796255" y="4753270"/>
            <a:ext cx="2929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Engage with Empowerment Plan and give hope to local community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8CFBDD-8D32-E8C0-9F01-883BF4975577}"/>
              </a:ext>
            </a:extLst>
          </p:cNvPr>
          <p:cNvSpPr txBox="1"/>
          <p:nvPr/>
        </p:nvSpPr>
        <p:spPr>
          <a:xfrm>
            <a:off x="430858" y="4753270"/>
            <a:ext cx="2929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1">
                <a:solidFill>
                  <a:srgbClr val="000000"/>
                </a:solidFill>
                <a:latin typeface="Arial" panose="020B0604020202020204" pitchFamily="34" charset="0"/>
                <a:ea typeface="Malgun Gothic" panose="020B0503020000020004" pitchFamily="50" charset="-127"/>
                <a:cs typeface="Arial" panose="020B0604020202020204" pitchFamily="34" charset="0"/>
              </a:rPr>
              <a:t>The Fame of Social Responsibility build trust with Lions Fans</a:t>
            </a:r>
          </a:p>
        </p:txBody>
      </p:sp>
    </p:spTree>
    <p:extLst>
      <p:ext uri="{BB962C8B-B14F-4D97-AF65-F5344CB8AC3E}">
        <p14:creationId xmlns:p14="http://schemas.microsoft.com/office/powerpoint/2010/main" val="3560665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Malgun Gothic</vt:lpstr>
      <vt:lpstr>Malgun Gothic</vt:lpstr>
      <vt:lpstr>Arial</vt:lpstr>
      <vt:lpstr>Arial Nova Cond Light</vt:lpstr>
      <vt:lpstr>Avenir Next LT Pro</vt:lpstr>
      <vt:lpstr>Calibri</vt:lpstr>
      <vt:lpstr>Freestyle Script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Choung Yunsik</dc:creator>
  <cp:lastModifiedBy>Choung Yunsik</cp:lastModifiedBy>
  <cp:revision>1</cp:revision>
  <dcterms:created xsi:type="dcterms:W3CDTF">2022-10-29T07:16:29Z</dcterms:created>
  <dcterms:modified xsi:type="dcterms:W3CDTF">2022-11-03T23:24:36Z</dcterms:modified>
</cp:coreProperties>
</file>